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4" r:id="rId6"/>
    <p:sldId id="257" r:id="rId7"/>
    <p:sldId id="302" r:id="rId8"/>
    <p:sldId id="303" r:id="rId9"/>
    <p:sldId id="298" r:id="rId10"/>
    <p:sldId id="278" r:id="rId11"/>
    <p:sldId id="283" r:id="rId12"/>
    <p:sldId id="285" r:id="rId13"/>
    <p:sldId id="286" r:id="rId14"/>
    <p:sldId id="258" r:id="rId15"/>
    <p:sldId id="260" r:id="rId16"/>
    <p:sldId id="261" r:id="rId17"/>
    <p:sldId id="262" r:id="rId18"/>
    <p:sldId id="284" r:id="rId19"/>
    <p:sldId id="274" r:id="rId20"/>
    <p:sldId id="275" r:id="rId21"/>
    <p:sldId id="292" r:id="rId22"/>
    <p:sldId id="276" r:id="rId23"/>
    <p:sldId id="293" r:id="rId24"/>
    <p:sldId id="287" r:id="rId25"/>
    <p:sldId id="259" r:id="rId26"/>
    <p:sldId id="269" r:id="rId27"/>
    <p:sldId id="296" r:id="rId28"/>
    <p:sldId id="312" r:id="rId29"/>
    <p:sldId id="319" r:id="rId3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33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82" d="100"/>
          <a:sy n="82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3336C6-E566-47EB-B1CB-8059A6BA6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BDAF8-E4EE-4046-9D73-1422B17C10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04DC8D-8362-488D-A013-C1C6246B8001}" type="datetimeFigureOut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382FA-F701-4652-ADEE-0CFA8858C6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36AF-2F0E-455B-BBA1-C37782104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908688-B1A7-4BF0-9D61-9BD455F99C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151A5-87C1-4752-9D5D-5B88479B12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FF0C2-B2E9-4F9F-B13E-FA734F6277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EB4B4B-0F22-4BAA-B40C-C08A97A936AE}" type="datetimeFigureOut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ED5B80-92D3-47D4-BBFB-1153176A9C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44F4E5-FE8E-4D55-B4D5-D993433C5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C02D0-D437-46C5-9BA6-B0EA743E50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149D8-C84D-44A1-AABC-D72364AB1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AFC9AC-16F1-4A44-8E9C-7671DA46E63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AA79541-0347-B5D3-FCBA-6B1EAEE2CD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E4D28F9-FDDB-9E52-81E2-EFFD4EC31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FF61057-80D1-EB38-080E-7C5BCCC8C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FE9348-97F1-4AD8-AFC8-3E5CA97DF70F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7337-A521-1D96-8C0A-CA92B298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E23C-03C2-428B-9F17-ECBCC3E5B083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2781-4C4F-A277-6AC5-B8C2BDCA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0603-1B1E-8093-EDCF-E71C2F1E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53655-621C-4D03-B0BF-0753FC3006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6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6A09B-8F4D-8671-5271-4F4E8683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FE15-F5E8-4AB4-A91A-6EC741C36A71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323C-8347-C042-D77D-B1B33DB2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F4F-9A36-61AE-E631-B8453E7E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4C17F-21C6-4EC1-8117-F6E6EA5AC9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47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5388-D511-48D4-D6D1-5B5CD015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776D-0C77-4B6A-B26D-E25F622151DF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F9BBE-5AF5-30B8-E359-0CD5C8F7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F8AAC-22E7-5A28-2FEE-B7843EC4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710B-3B2F-4A47-A728-06C1DDD8B2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0C4A-BAE3-D4C6-1D54-6A47758E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F41E-D4B2-4064-83EA-6D00E6E0501F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54EB2-F6ED-00E2-B1ED-5C780B7B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73FDF-5895-49C0-50EC-C54153B6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52A70-3848-4303-9A92-37B3BC4CA7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22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779B-9060-9634-CFFC-3324F940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731E-1505-483B-BB03-4B05728F7276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298A8-A70B-D80A-856F-C1F280D3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359EC-1B9A-99A0-A2F0-59848959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0328-B528-4D5C-B866-A70B49E1E9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05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EE0DC-CD6D-0B3F-E009-353230A2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DAD3-80C0-4070-9140-5986888A8B67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96A769-2D74-6375-CB8B-7E0A5C39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D66EC3-FDA4-394D-2D17-09D9E7D8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6CF04-E559-4748-A617-306B2E753A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87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9EDA93-FE97-6177-CE56-219B0EB2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B211-C67D-41B5-959B-0801D26F78A0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778009-B851-B409-C0AE-BF6DDB3F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A7EE84-368A-3043-4362-D3178C1C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4B7B3-340C-49DA-814E-935725AC20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7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685A5B-776F-D1EA-3B71-1FC7BFFD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AC91-3A83-4E27-A9A8-DBEE31B1F9FE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8DA294-406C-BC8F-4BCB-BB4DD637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6A1F7C-2F17-6FBC-F8E0-0FB9B065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C1265-647F-45D6-AA28-65B7F7795A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819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19FC56-FF67-C229-3755-8FB3D662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DBB4-0829-47F9-B06F-695DB95B947A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0FA50C-8B45-BBFB-5C88-3CC21258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8566D5-8384-D9DE-0397-2C3A2611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0CE5-5DDD-413E-9391-8A517AA6C9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4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50697B-3C96-BD0D-5ABE-291C5DDD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E298-BE05-4C10-A8A5-0BE749D8B8E2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D4DF8A-AB70-B319-6737-8B4A8C29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618BF7-68A6-6F65-6BBA-64599275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DC4B1-A4EE-486D-8E5C-C732817300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99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0E6F71-FCBB-D028-C742-2ECB41A0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C430-E062-4332-8780-E2D8C6D82082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E34E53-D8C1-D5BF-E7B1-B5A4CDBF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85CC6B-AE60-2354-088C-B81380A0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8FA5D-5409-4DFB-96F5-B3623D2E87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056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C2FF7F-E7C7-9BC4-04C2-DF53628B1E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C486D5-849A-C333-1FE8-AC2888C9F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09543-F3C3-4C4B-8FB2-0B9E2A996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E24DF-CB52-45F0-B308-E3B86AA05A06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939D7-755F-4B21-BE00-48820AAB5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CColdwell 2012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50CC-24B8-4C19-9856-F9021D6CE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4751809-CF69-4EBE-A9E0-76A8BA483A5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47D6D81-D5CD-3BDB-349C-C745B7691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240347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Grange Park Junior School</a:t>
            </a:r>
            <a:br>
              <a:rPr lang="en-GB" altLang="en-US" b="1">
                <a:solidFill>
                  <a:schemeClr val="bg1"/>
                </a:solidFill>
              </a:rPr>
            </a:br>
            <a:r>
              <a:rPr lang="en-GB" altLang="en-US" b="1">
                <a:solidFill>
                  <a:schemeClr val="bg1"/>
                </a:solidFill>
              </a:rPr>
              <a:t>End of KS2 Assessments (SATs) Meeting</a:t>
            </a:r>
          </a:p>
        </p:txBody>
      </p:sp>
      <p:pic>
        <p:nvPicPr>
          <p:cNvPr id="4099" name="Picture 4" descr="P:\ADMIN\School Logo\school logo for white background - letters.png">
            <a:extLst>
              <a:ext uri="{FF2B5EF4-FFF2-40B4-BE49-F238E27FC236}">
                <a16:creationId xmlns:a16="http://schemas.microsoft.com/office/drawing/2014/main" id="{A6FF52CF-0B97-02E6-7BB5-80695077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0161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08D0FFF2-DD88-35BB-15AC-6EF33FB9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E5077C8F-4FC0-DDB3-F8D1-6270EC97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16360" r="25568" b="6250"/>
          <a:stretch>
            <a:fillRect/>
          </a:stretch>
        </p:blipFill>
        <p:spPr bwMode="auto">
          <a:xfrm>
            <a:off x="1187450" y="188913"/>
            <a:ext cx="6624638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AA3BE34-7D63-4319-8C34-C87FAB4018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Reading Test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40201FF-0EDD-DD72-83B6-B7F7AC17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465637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GB" altLang="en-US" sz="2700">
                <a:solidFill>
                  <a:srgbClr val="222222"/>
                </a:solidFill>
                <a:cs typeface="Times New Roman" panose="02020603050405020304" pitchFamily="18" charset="0"/>
              </a:rPr>
              <a:t>The </a:t>
            </a:r>
            <a:r>
              <a:rPr lang="en-GB" altLang="en-US" sz="2700" b="1">
                <a:solidFill>
                  <a:srgbClr val="222222"/>
                </a:solidFill>
                <a:cs typeface="Times New Roman" panose="02020603050405020304" pitchFamily="18" charset="0"/>
              </a:rPr>
              <a:t>KS2 Reading SAT Paper</a:t>
            </a:r>
            <a:r>
              <a:rPr lang="en-GB" altLang="en-US" sz="2700">
                <a:solidFill>
                  <a:srgbClr val="222222"/>
                </a:solidFill>
                <a:cs typeface="Times New Roman" panose="02020603050405020304" pitchFamily="18" charset="0"/>
              </a:rPr>
              <a:t> contains a </a:t>
            </a:r>
            <a:r>
              <a:rPr lang="en-GB" altLang="en-US" sz="2700" b="1">
                <a:solidFill>
                  <a:srgbClr val="222222"/>
                </a:solidFill>
                <a:cs typeface="Times New Roman" panose="02020603050405020304" pitchFamily="18" charset="0"/>
              </a:rPr>
              <a:t>Reading Booklet</a:t>
            </a:r>
            <a:r>
              <a:rPr lang="en-GB" altLang="en-US" sz="2700">
                <a:solidFill>
                  <a:srgbClr val="222222"/>
                </a:solidFill>
                <a:cs typeface="Times New Roman" panose="02020603050405020304" pitchFamily="18" charset="0"/>
              </a:rPr>
              <a:t> that comprises of 3 reading texts covering a variety of genres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700">
                <a:solidFill>
                  <a:srgbClr val="222222"/>
                </a:solidFill>
                <a:cs typeface="Times New Roman" panose="02020603050405020304" pitchFamily="18" charset="0"/>
              </a:rPr>
              <a:t>Pupils are going to be given 1 hour to complete the test and are expected to read all 3 texts and answer all the questions.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700">
                <a:solidFill>
                  <a:srgbClr val="222222"/>
                </a:solidFill>
                <a:cs typeface="Times New Roman" panose="02020603050405020304" pitchFamily="18" charset="0"/>
              </a:rPr>
              <a:t>The questions vary in their depth with some requiring a single word answer and others a short paragraph of writing to demonstrate a more in-depth understanding.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9E07B84-0016-9CAE-CEBA-63402504E4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Reading Test Examples</a:t>
            </a:r>
          </a:p>
        </p:txBody>
      </p:sp>
      <p:sp>
        <p:nvSpPr>
          <p:cNvPr id="16387" name="TextBox 7">
            <a:extLst>
              <a:ext uri="{FF2B5EF4-FFF2-40B4-BE49-F238E27FC236}">
                <a16:creationId xmlns:a16="http://schemas.microsoft.com/office/drawing/2014/main" id="{D27EA91B-D0A4-8E92-56C4-7DAE45C0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997200"/>
            <a:ext cx="2016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Some questions will ask the children to find answers directly from the reading booklets they are given.</a:t>
            </a:r>
          </a:p>
        </p:txBody>
      </p:sp>
      <p:sp>
        <p:nvSpPr>
          <p:cNvPr id="16388" name="Content Placeholder 6">
            <a:extLst>
              <a:ext uri="{FF2B5EF4-FFF2-40B4-BE49-F238E27FC236}">
                <a16:creationId xmlns:a16="http://schemas.microsoft.com/office/drawing/2014/main" id="{007E1294-7CDD-2B87-7369-FB7F4E0E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2333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 sz="1800"/>
              <a:t>3	Look at page 4.According to the text, what could you do on your space holiday?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800"/>
              <a:t>	Give </a:t>
            </a:r>
            <a:r>
              <a:rPr lang="en-GB" altLang="en-US" sz="1800" b="1"/>
              <a:t>two examples:</a:t>
            </a:r>
          </a:p>
          <a:p>
            <a:endParaRPr lang="en-GB" altLang="en-US"/>
          </a:p>
        </p:txBody>
      </p:sp>
      <p:pic>
        <p:nvPicPr>
          <p:cNvPr id="16389" name="Picture 6">
            <a:extLst>
              <a:ext uri="{FF2B5EF4-FFF2-40B4-BE49-F238E27FC236}">
                <a16:creationId xmlns:a16="http://schemas.microsoft.com/office/drawing/2014/main" id="{F2A7FB78-3B25-3A2A-C45A-492EAF99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21281" r="27228" b="37375"/>
          <a:stretch>
            <a:fillRect/>
          </a:stretch>
        </p:blipFill>
        <p:spPr bwMode="auto">
          <a:xfrm>
            <a:off x="250825" y="3068638"/>
            <a:ext cx="63881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39258729-E398-25AF-AC48-BAC8C0A0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1" t="27188" r="27226" b="35406"/>
          <a:stretch>
            <a:fillRect/>
          </a:stretch>
        </p:blipFill>
        <p:spPr bwMode="auto">
          <a:xfrm>
            <a:off x="13590" y="908720"/>
            <a:ext cx="80803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>
            <a:extLst>
              <a:ext uri="{FF2B5EF4-FFF2-40B4-BE49-F238E27FC236}">
                <a16:creationId xmlns:a16="http://schemas.microsoft.com/office/drawing/2014/main" id="{5B894BC1-6973-9785-DC71-6115C91E0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49275"/>
            <a:ext cx="2286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Others will require the children to deduce answers by using words or phrases as evidence.</a:t>
            </a:r>
            <a:endParaRPr lang="en-GB" altLang="en-US" sz="1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8E0E59F7-3952-2B37-39E8-0C9C2CD1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981075"/>
            <a:ext cx="2286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Some questions will ask the children to evaluate what they have read, again using the text to back up their answers.</a:t>
            </a:r>
            <a:endParaRPr lang="en-GB" altLang="en-US" sz="2000">
              <a:solidFill>
                <a:srgbClr val="FF0000"/>
              </a:solidFill>
            </a:endParaRP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8654B275-4B7F-C2FC-49C0-F6DEA42F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21281" r="26674" b="10797"/>
          <a:stretch>
            <a:fillRect/>
          </a:stretch>
        </p:blipFill>
        <p:spPr bwMode="auto">
          <a:xfrm>
            <a:off x="179388" y="620713"/>
            <a:ext cx="62468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1E6-FA3A-4813-B76D-7931B49B5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496300" cy="48958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There are 3 externally marked maths papers: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900113" lvl="1" indent="-442913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sz="3100" dirty="0">
                <a:solidFill>
                  <a:srgbClr val="FF0000"/>
                </a:solidFill>
              </a:rPr>
              <a:t>Paper 1 – arithmetic 	30 minute test</a:t>
            </a:r>
          </a:p>
          <a:p>
            <a:pPr marL="900113" lvl="1" indent="-442913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3100" dirty="0">
                <a:solidFill>
                  <a:srgbClr val="FF0000"/>
                </a:solidFill>
              </a:rPr>
              <a:t>Paper 2 – reasoning	40 minute test</a:t>
            </a:r>
          </a:p>
          <a:p>
            <a:pPr marL="900113" lvl="1" indent="-442913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3100" dirty="0">
                <a:solidFill>
                  <a:srgbClr val="FF0000"/>
                </a:solidFill>
              </a:rPr>
              <a:t>Paper 3 – reasoning	40 minute test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3300" dirty="0">
                <a:solidFill>
                  <a:prstClr val="black"/>
                </a:solidFill>
              </a:rPr>
              <a:t>Children </a:t>
            </a:r>
            <a:r>
              <a:rPr lang="en-GB" sz="3300" b="1" dirty="0">
                <a:solidFill>
                  <a:prstClr val="black"/>
                </a:solidFill>
              </a:rPr>
              <a:t>will not be allowed </a:t>
            </a:r>
            <a:r>
              <a:rPr lang="en-GB" sz="3300" dirty="0">
                <a:solidFill>
                  <a:prstClr val="black"/>
                </a:solidFill>
              </a:rPr>
              <a:t>to use a calculator in any of the maths papers so a sound knowledge of written calculation is essential.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A child's mark from all three papers are aggregated to create their overall Key Stage 2 Maths SATs result.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A child will be either </a:t>
            </a:r>
            <a:r>
              <a:rPr lang="en-GB" dirty="0">
                <a:solidFill>
                  <a:srgbClr val="00B050"/>
                </a:solidFill>
              </a:rPr>
              <a:t>working at the expected standard </a:t>
            </a:r>
            <a:r>
              <a:rPr lang="en-GB" dirty="0">
                <a:solidFill>
                  <a:prstClr val="black"/>
                </a:solidFill>
              </a:rPr>
              <a:t>or not.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D92BD61C-B866-2AD2-10AC-3A247186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Mathematics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0AA4A30-3A03-FD9D-AE20-76338CD7C8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Arithmetic Test</a:t>
            </a:r>
          </a:p>
        </p:txBody>
      </p:sp>
      <p:sp>
        <p:nvSpPr>
          <p:cNvPr id="20483" name="Content Placeholder 4">
            <a:extLst>
              <a:ext uri="{FF2B5EF4-FFF2-40B4-BE49-F238E27FC236}">
                <a16:creationId xmlns:a16="http://schemas.microsoft.com/office/drawing/2014/main" id="{BE636FB8-3611-A87C-ADF6-0FCE9C61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964612" cy="4852987"/>
          </a:xfrm>
        </p:spPr>
        <p:txBody>
          <a:bodyPr/>
          <a:lstStyle/>
          <a:p>
            <a:r>
              <a:rPr lang="en-GB" altLang="en-US"/>
              <a:t>The children have approx  36 questions to answer.</a:t>
            </a:r>
          </a:p>
          <a:p>
            <a:r>
              <a:rPr lang="en-GB" altLang="en-US"/>
              <a:t>They have 30 minutes to answer all questions.</a:t>
            </a:r>
          </a:p>
          <a:p>
            <a:r>
              <a:rPr lang="en-GB" altLang="en-US"/>
              <a:t>There are a total of 40 marks available.</a:t>
            </a:r>
          </a:p>
          <a:p>
            <a:r>
              <a:rPr lang="en-GB" altLang="en-US"/>
              <a:t>Children </a:t>
            </a:r>
            <a:r>
              <a:rPr lang="en-GB" altLang="en-US" b="1"/>
              <a:t>MUST</a:t>
            </a:r>
            <a:r>
              <a:rPr lang="en-GB" altLang="en-US"/>
              <a:t> have a quick recall of their timetable and division facts and understand </a:t>
            </a:r>
            <a:r>
              <a:rPr lang="en-GB" altLang="en-US" b="1"/>
              <a:t>all aspects</a:t>
            </a:r>
            <a:r>
              <a:rPr lang="en-GB" altLang="en-US"/>
              <a:t> of fractions (be able to +, -, x and ÷ etc.).</a:t>
            </a:r>
          </a:p>
          <a:p>
            <a:r>
              <a:rPr lang="en-GB" altLang="en-US"/>
              <a:t>Children </a:t>
            </a:r>
            <a:r>
              <a:rPr lang="en-GB" altLang="en-US" b="1"/>
              <a:t>MUST BE ABLE </a:t>
            </a:r>
            <a:r>
              <a:rPr lang="en-GB" altLang="en-US"/>
              <a:t>to calculate answers using the most efficient written method, including long multiplication and division.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D5B38BF-D595-53EB-B6AA-7E27C0F60C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Arithmetic Test Examples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4833C5F6-4C83-E00D-AA53-301C93181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1" t="19313" r="26674" b="6250"/>
          <a:stretch>
            <a:fillRect/>
          </a:stretch>
        </p:blipFill>
        <p:spPr bwMode="auto">
          <a:xfrm>
            <a:off x="1835150" y="1557338"/>
            <a:ext cx="558006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99A503F-9C91-E860-FD44-F551F03BEC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Reasoning Tests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E1703F51-1E8E-04CC-4977-9021C8C7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GB" altLang="en-US" sz="2800"/>
              <a:t>The children have 2 reasoning papers, both 40 minutes in length.</a:t>
            </a:r>
          </a:p>
          <a:p>
            <a:r>
              <a:rPr lang="en-GB" altLang="en-US" sz="2800"/>
              <a:t>Each paper has 20 questions with 35 marks being available on each paper. </a:t>
            </a:r>
          </a:p>
          <a:p>
            <a:r>
              <a:rPr lang="en-GB" altLang="en-US" sz="2800"/>
              <a:t>Children are expected to answer questions on number, shape and space, measure and statistics.</a:t>
            </a:r>
          </a:p>
          <a:p>
            <a:r>
              <a:rPr lang="en-GB" altLang="en-US" sz="2800"/>
              <a:t>The questions are problem based and children are expected to apply their knowledge and explain their reasoning.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31E4CD5C-CF56-2F1E-A054-EC74DB59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t="60870" r="33315" b="12766"/>
          <a:stretch>
            <a:fillRect/>
          </a:stretch>
        </p:blipFill>
        <p:spPr bwMode="auto">
          <a:xfrm>
            <a:off x="1403350" y="3716338"/>
            <a:ext cx="645001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68382531-29CA-EB40-4063-0A3A9E0A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t="21065" r="33315" b="44357"/>
          <a:stretch>
            <a:fillRect/>
          </a:stretch>
        </p:blipFill>
        <p:spPr bwMode="auto">
          <a:xfrm>
            <a:off x="1476375" y="0"/>
            <a:ext cx="60483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E02374D-E6CB-B633-07BA-1ADE612253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 sz="4000">
                <a:solidFill>
                  <a:schemeClr val="bg1"/>
                </a:solidFill>
              </a:rPr>
              <a:t>What are SAT Tests and why do children have to take them?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386C03D-DA90-3DD5-1BAF-AFF27BDD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222222"/>
                </a:solidFill>
              </a:rPr>
              <a:t>KS2 SAT papers are taken by pupils in Year 6 (when they are 10-11 years old) as part of the National Curriculum assessment programme. 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>
              <a:solidFill>
                <a:srgbClr val="22222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222222"/>
                </a:solidFill>
              </a:rPr>
              <a:t>KS2 SAT results are used by secondary schools to put the children into suitable sets for core subjects. They may also use these results to predict their GCSE grades. </a:t>
            </a:r>
          </a:p>
          <a:p>
            <a:pPr eaLnBrk="1" hangingPunct="1">
              <a:lnSpc>
                <a:spcPct val="90000"/>
              </a:lnSpc>
            </a:pPr>
            <a:endParaRPr lang="en-GB" altLang="en-US" sz="1800">
              <a:solidFill>
                <a:srgbClr val="222222"/>
              </a:solidFill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r>
              <a:rPr lang="en-GB" altLang="en-US" sz="2800">
                <a:solidFill>
                  <a:srgbClr val="222222"/>
                </a:solidFill>
                <a:cs typeface="Times New Roman" panose="02020603050405020304" pitchFamily="18" charset="0"/>
              </a:rPr>
              <a:t>Children undertake KS2 SAT papers in two core subjects: </a:t>
            </a:r>
            <a:r>
              <a:rPr lang="en-GB" altLang="en-US" sz="2800">
                <a:cs typeface="Times New Roman" panose="02020603050405020304" pitchFamily="18" charset="0"/>
              </a:rPr>
              <a:t>English and Mathematics</a:t>
            </a:r>
            <a:endParaRPr lang="en-GB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12E0C-AD8C-48BB-8D2D-EE8A84C5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CColdwell 2012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99DD9FB4-3F8F-38E9-D6FD-D1175924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5" t="18329" r="29723" b="10797"/>
          <a:stretch>
            <a:fillRect/>
          </a:stretch>
        </p:blipFill>
        <p:spPr bwMode="auto">
          <a:xfrm>
            <a:off x="1476375" y="0"/>
            <a:ext cx="6551613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8CF9C5D-E3EE-6FE0-22E8-CE0D7CE2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608513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Children’s writing levels will be teacher assessed and are derived from the writing that the child has done over the </a:t>
            </a:r>
            <a:r>
              <a:rPr lang="en-GB" altLang="en-US" sz="2200" b="1">
                <a:solidFill>
                  <a:srgbClr val="222222"/>
                </a:solidFill>
                <a:cs typeface="Times New Roman" panose="02020603050405020304" pitchFamily="18" charset="0"/>
              </a:rPr>
              <a:t>duration of year 6</a:t>
            </a: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It is </a:t>
            </a:r>
            <a:r>
              <a:rPr lang="en-GB" altLang="en-US" sz="2200" b="1">
                <a:solidFill>
                  <a:srgbClr val="222222"/>
                </a:solidFill>
                <a:cs typeface="Times New Roman" panose="02020603050405020304" pitchFamily="18" charset="0"/>
              </a:rPr>
              <a:t>ESSENTIAL</a:t>
            </a: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 that children understand that all the writing they do in class is assessed and therefore should always be of the highest quality.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200" b="1">
                <a:solidFill>
                  <a:srgbClr val="222222"/>
                </a:solidFill>
                <a:cs typeface="Times New Roman" panose="02020603050405020304" pitchFamily="18" charset="0"/>
              </a:rPr>
              <a:t>Please support us </a:t>
            </a: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in ensuring  that your child understands that minimal effort in their writing could result in them not achieving the writing level that they are capable of. We set </a:t>
            </a:r>
            <a:r>
              <a:rPr lang="en-GB" altLang="en-US" sz="2200" b="1">
                <a:cs typeface="Times New Roman" panose="02020603050405020304" pitchFamily="18" charset="0"/>
              </a:rPr>
              <a:t>very high </a:t>
            </a: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expectations for each of our pupils.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Handwriting will also form part of the assessment; alongside a requisite  for children to be able to spell all the year 3/4 key words and most of the year 5/6 key words.  Therefore, please support your child in learning the lists that are sent home.</a:t>
            </a: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altLang="en-US" sz="2200">
              <a:solidFill>
                <a:srgbClr val="222222"/>
              </a:solidFill>
              <a:cs typeface="Times New Roman" panose="02020603050405020304" pitchFamily="18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9EFC3189-46A0-DB6C-BFF9-F939510B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33375"/>
            <a:ext cx="37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400" b="1" u="sng"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913BEE61-63A6-30A4-AB95-993CF41F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11430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Writing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EE9038D-B2AC-DE40-A24C-1D63F0B8D1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English – SATs Level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7F80E65-D234-44C5-9AA8-81F4568F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8424862" cy="4321175"/>
          </a:xfrm>
        </p:spPr>
        <p:txBody>
          <a:bodyPr/>
          <a:lstStyle/>
          <a:p>
            <a:pPr marL="630238" indent="-630238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800" dirty="0"/>
              <a:t>A child will get a separate result for reading, spelling, punctuation &amp; grammar and  writing.</a:t>
            </a:r>
          </a:p>
          <a:p>
            <a:pPr marL="630238" indent="-630238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800" dirty="0"/>
              <a:t>Writing  is teacher assessed only and the child will be either </a:t>
            </a:r>
            <a:r>
              <a:rPr lang="en-GB" sz="2800" dirty="0">
                <a:solidFill>
                  <a:srgbClr val="00B050"/>
                </a:solidFill>
              </a:rPr>
              <a:t>working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B050"/>
                </a:solidFill>
              </a:rPr>
              <a:t>towards the expected standard</a:t>
            </a:r>
            <a:r>
              <a:rPr lang="en-GB" sz="2800" dirty="0"/>
              <a:t>,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working at the expected standard </a:t>
            </a:r>
            <a:r>
              <a:rPr lang="en-GB" sz="2800" dirty="0"/>
              <a:t>or </a:t>
            </a:r>
            <a:r>
              <a:rPr lang="en-GB" sz="2800" dirty="0">
                <a:solidFill>
                  <a:srgbClr val="7030A0"/>
                </a:solidFill>
              </a:rPr>
              <a:t>working at greater depth within the expected standard.</a:t>
            </a:r>
          </a:p>
          <a:p>
            <a:pPr marL="630238" indent="-630238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800" dirty="0" err="1"/>
              <a:t>GPaS</a:t>
            </a:r>
            <a:r>
              <a:rPr lang="en-GB" sz="2800" dirty="0"/>
              <a:t> will be externally tested and a child will either be </a:t>
            </a:r>
            <a:r>
              <a:rPr lang="en-GB" sz="2800" dirty="0">
                <a:solidFill>
                  <a:srgbClr val="00B050"/>
                </a:solidFill>
              </a:rPr>
              <a:t>working at the expected standard </a:t>
            </a:r>
            <a:r>
              <a:rPr lang="en-GB" sz="2800" dirty="0"/>
              <a:t>or not</a:t>
            </a:r>
          </a:p>
          <a:p>
            <a:pPr marL="630238" indent="-630238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800" dirty="0"/>
              <a:t>Reading is externally tested and a child will either be </a:t>
            </a:r>
            <a:r>
              <a:rPr lang="en-GB" sz="2800" dirty="0">
                <a:solidFill>
                  <a:srgbClr val="00B050"/>
                </a:solidFill>
              </a:rPr>
              <a:t>working at the expected standard </a:t>
            </a:r>
            <a:r>
              <a:rPr lang="en-GB" sz="2800" dirty="0"/>
              <a:t>or not.</a:t>
            </a:r>
          </a:p>
          <a:p>
            <a:pPr marL="630238" indent="-630238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2800" dirty="0"/>
          </a:p>
          <a:p>
            <a:pPr marL="630238" indent="-630238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2800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4CE4A39-619A-1183-3D7E-EA1549D0F3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 sz="4000">
                <a:solidFill>
                  <a:schemeClr val="bg1"/>
                </a:solidFill>
              </a:rPr>
              <a:t>How Can </a:t>
            </a:r>
            <a:r>
              <a:rPr lang="en-GB" altLang="en-US" sz="4000" b="1" u="sng">
                <a:solidFill>
                  <a:schemeClr val="bg1"/>
                </a:solidFill>
              </a:rPr>
              <a:t>You</a:t>
            </a:r>
            <a:r>
              <a:rPr lang="en-GB" altLang="en-US" sz="4000">
                <a:solidFill>
                  <a:schemeClr val="bg1"/>
                </a:solidFill>
              </a:rPr>
              <a:t> Support Your               Child’s Learning?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CBE37EB7-9C28-E545-3F9D-E7D0831C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924425"/>
          </a:xfrm>
        </p:spPr>
        <p:txBody>
          <a:bodyPr/>
          <a:lstStyle/>
          <a:p>
            <a:pPr eaLnBrk="1" hangingPunct="1"/>
            <a:r>
              <a:rPr lang="en-GB" altLang="en-US" sz="2800"/>
              <a:t>Relax!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/>
              <a:t>• 	Planning is key – create a weekly timetable for you and your child.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/>
              <a:t>•   Children learn better in short, regular bursts (approx. 30 mins)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/>
              <a:t>• 	“Little strokes fell great oaks”</a:t>
            </a:r>
          </a:p>
          <a:p>
            <a:pPr eaLnBrk="1" hangingPunct="1"/>
            <a:r>
              <a:rPr lang="en-GB" altLang="en-US" sz="2800"/>
              <a:t>Remember to take one step at a time…..</a:t>
            </a:r>
          </a:p>
          <a:p>
            <a:pPr eaLnBrk="1" hangingPunct="1"/>
            <a:r>
              <a:rPr lang="en-GB" altLang="en-US" sz="2800"/>
              <a:t>Revise using: CGP resources, Times Table Rock Stars, etc.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0073429-F8F8-3291-ACB4-1F4ED7D435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 sz="4000">
                <a:solidFill>
                  <a:schemeClr val="bg1"/>
                </a:solidFill>
              </a:rPr>
              <a:t>How You Can Support Your               Child’s Learning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C6EB17B-3D86-498F-A474-7DBE9756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9244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600" dirty="0"/>
              <a:t>Sensible bedtimes – many of our children are tired when they arrive at school and therefore struggle to concentrate.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• 	Healthy diet – encourage them to have breakfast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•   Promote drinking  plenty of water; both at home and at school.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• 	Attendance – ensure that they are at school so that they do not miss essential learning.</a:t>
            </a:r>
          </a:p>
          <a:p>
            <a:pPr eaLnBrk="1" hangingPunct="1">
              <a:defRPr/>
            </a:pPr>
            <a:r>
              <a:rPr lang="en-GB" altLang="en-US" sz="2600" dirty="0"/>
              <a:t>Punctuality – children should be in school by 8:45a.m.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26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F982EFF-838E-BF3C-7636-2957B6EF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DCD73-37D5-402A-919E-66CD60B9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CColdwell 2012</a:t>
            </a:r>
          </a:p>
        </p:txBody>
      </p:sp>
      <p:pic>
        <p:nvPicPr>
          <p:cNvPr id="29700" name="Content Placeholder 4">
            <a:extLst>
              <a:ext uri="{FF2B5EF4-FFF2-40B4-BE49-F238E27FC236}">
                <a16:creationId xmlns:a16="http://schemas.microsoft.com/office/drawing/2014/main" id="{1F6574BB-F897-5A46-F151-CED992E8927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22105" r="12619" b="5215"/>
          <a:stretch>
            <a:fillRect/>
          </a:stretch>
        </p:blipFill>
        <p:spPr>
          <a:xfrm>
            <a:off x="179388" y="-171450"/>
            <a:ext cx="9072562" cy="6624638"/>
          </a:xfr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D8FE517-A4CB-CF52-1544-1DFA952ABD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 sz="4000">
                <a:solidFill>
                  <a:schemeClr val="bg1"/>
                </a:solidFill>
              </a:rPr>
              <a:t>THANK YOU </a:t>
            </a:r>
            <a:r>
              <a:rPr lang="en-GB" altLang="en-US" sz="40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altLang="en-US" sz="4000">
              <a:solidFill>
                <a:schemeClr val="bg1"/>
              </a:solidFill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C6EB17B-3D86-498F-A474-7DBE9756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76475"/>
            <a:ext cx="8362950" cy="49244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600" dirty="0"/>
              <a:t>Thank you for all your constant support!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6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600" dirty="0"/>
              <a:t>Behind every young child, who believes in themselves, is a parent who believed first.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6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26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7F1CFD6-FA1E-EA64-C86C-2554590494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What result will my child receive?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0B9C-32DA-4238-B19D-E309D185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 rtlCol="0">
            <a:normAutofit fontScale="92500"/>
          </a:bodyPr>
          <a:lstStyle/>
          <a:p>
            <a:pPr marL="449263" indent="-449263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800" dirty="0"/>
              <a:t>The 2023 tests are based on the 2014 Curriculum</a:t>
            </a:r>
          </a:p>
          <a:p>
            <a:pPr marL="449263" indent="-449263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800" dirty="0"/>
              <a:t>Children will receive a scaled score.  You will receive your child’s raw score (the number of actual marks they get), which will be converted to a scaled score and an indication of whether they have reached the expected standard or not.</a:t>
            </a:r>
          </a:p>
          <a:p>
            <a:pPr marL="449263" indent="-449263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800" dirty="0"/>
              <a:t>A scaled score of 100+ means that the child has met the Expected Standard.</a:t>
            </a:r>
          </a:p>
          <a:p>
            <a:pPr marL="449263" indent="-449263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800" dirty="0"/>
              <a:t>Children will also receive a teacher assessment for speaking &amp; listening, reading, writing, maths and science.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F8EA32A-B6BE-03CD-35D8-16CF7CB6A6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Purpose of Mock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E529-C261-47B4-A680-290DEF6F1C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u="sng" dirty="0"/>
              <a:t>An opportunity to:</a:t>
            </a:r>
          </a:p>
          <a:p>
            <a:pPr>
              <a:defRPr/>
            </a:pPr>
            <a:r>
              <a:rPr lang="en-GB" dirty="0"/>
              <a:t>Become familiar with the process of tests</a:t>
            </a:r>
          </a:p>
          <a:p>
            <a:pPr>
              <a:defRPr/>
            </a:pPr>
            <a:r>
              <a:rPr lang="en-GB" dirty="0"/>
              <a:t>The classroom layout of tests</a:t>
            </a:r>
          </a:p>
          <a:p>
            <a:pPr>
              <a:defRPr/>
            </a:pPr>
            <a:r>
              <a:rPr lang="en-GB" dirty="0"/>
              <a:t>How pupils are grouped to provide extra time</a:t>
            </a:r>
          </a:p>
          <a:p>
            <a:pPr>
              <a:defRPr/>
            </a:pPr>
            <a:r>
              <a:rPr lang="en-GB" dirty="0"/>
              <a:t>Rest breaks, where appropriate.</a:t>
            </a:r>
          </a:p>
        </p:txBody>
      </p:sp>
      <p:pic>
        <p:nvPicPr>
          <p:cNvPr id="8196" name="Picture 2" descr="http://i.telegraph.co.uk/multimedia/archive/03455/Primary_school_pup_3455142b.jpg">
            <a:extLst>
              <a:ext uri="{FF2B5EF4-FFF2-40B4-BE49-F238E27FC236}">
                <a16:creationId xmlns:a16="http://schemas.microsoft.com/office/drawing/2014/main" id="{A0720869-96B5-A54A-CD80-3726302070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205288"/>
          </a:xfr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10445CF-3A85-9992-C489-D3EE553EC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Purpose of tests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77C883F-26A8-46E4-B4DB-A1F35C15AA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altLang="en-US" u="sng" dirty="0"/>
              <a:t>An opportunity to: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dirty="0"/>
              <a:t>Identify further gaps in learning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dirty="0"/>
              <a:t>Use these as a focus for  learning in the classroom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dirty="0"/>
              <a:t>Provide teaching assistants /support as a reader</a:t>
            </a:r>
          </a:p>
        </p:txBody>
      </p:sp>
      <p:pic>
        <p:nvPicPr>
          <p:cNvPr id="9220" name="Picture 2" descr="http://i.dailymail.co.uk/i/pix/2016/05/22/22/2979F22C00000578-3603800-image-a-2_1463951858012.jpg">
            <a:extLst>
              <a:ext uri="{FF2B5EF4-FFF2-40B4-BE49-F238E27FC236}">
                <a16:creationId xmlns:a16="http://schemas.microsoft.com/office/drawing/2014/main" id="{8F837FA3-82D4-0DF6-7305-5354EF41D1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0213"/>
            <a:ext cx="4038600" cy="4249737"/>
          </a:xfr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915B9F9-105A-AA69-C879-465C285668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Mock SATs/SATs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3510BEC-16C5-428F-9AF5-5132111D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u="sng" dirty="0"/>
              <a:t>Dates include: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>
              <a:buFont typeface="Arial" charset="0"/>
              <a:buChar char="•"/>
              <a:defRPr/>
            </a:pPr>
            <a:r>
              <a:rPr lang="en-GB" altLang="en-US" dirty="0">
                <a:sym typeface="Wingdings" panose="05000000000000000000" pitchFamily="2" charset="2"/>
              </a:rPr>
              <a:t>April 2023: Mock SATs</a:t>
            </a:r>
          </a:p>
          <a:p>
            <a:pPr marL="0" indent="0"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Week Commencing 8</a:t>
            </a:r>
            <a:r>
              <a:rPr lang="en-GB" altLang="en-US" baseline="30000" dirty="0"/>
              <a:t>th</a:t>
            </a:r>
            <a:r>
              <a:rPr lang="en-GB" altLang="en-US" dirty="0"/>
              <a:t> May 2023: National SATs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1728506-E981-1100-65A2-CEAE4388BE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SATs Timetable 2023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0402FD-C907-4984-96AA-525EA7E39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919669"/>
              </p:ext>
            </p:extLst>
          </p:nvPr>
        </p:nvGraphicFramePr>
        <p:xfrm>
          <a:off x="457200" y="1417638"/>
          <a:ext cx="8229600" cy="5019675"/>
        </p:xfrm>
        <a:graphic>
          <a:graphicData uri="http://schemas.openxmlformats.org/drawingml/2006/table">
            <a:tbl>
              <a:tblPr firstRow="1" firstCol="1" bandRow="1"/>
              <a:tblGrid>
                <a:gridCol w="358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Tests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Monday 8</a:t>
                      </a:r>
                      <a:r>
                        <a:rPr lang="en-GB" sz="2000" baseline="30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May 2023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Grammar, Punctuation and Spelling tests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Tuesday 9</a:t>
                      </a:r>
                      <a:r>
                        <a:rPr lang="en-GB" sz="2000" baseline="30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May 2023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22222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Reading Test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8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Wednesday 10</a:t>
                      </a:r>
                      <a:r>
                        <a:rPr lang="en-GB" sz="2000" baseline="30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May 2023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Paper</a:t>
                      </a:r>
                      <a:r>
                        <a:rPr lang="en-GB" sz="2000" baseline="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 –  Maths Arithmetic </a:t>
                      </a:r>
                      <a:b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Paper 2 -  Maths Reasoning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Thursday 11</a:t>
                      </a:r>
                      <a:r>
                        <a:rPr lang="en-GB" sz="2000" baseline="30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May 2023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Paper 3 -  Maths - Reasoning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6" marR="95250" marT="38108" marB="381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6C09741A-4993-9453-A96C-376608E6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75297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The GPaS tests contains questions that are based on the requirements of the 2014 curriculum. The test is designed to test the children’s understanding in 4 areas: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Grammar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Punctuation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Spelling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Vocabulary</a:t>
            </a:r>
          </a:p>
          <a:p>
            <a:pPr lvl="2" eaLnBrk="1" hangingPunct="1">
              <a:spcBef>
                <a:spcPct val="0"/>
              </a:spcBef>
            </a:pPr>
            <a:endParaRPr lang="en-GB" altLang="en-US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The grammar and punctuation test lasts for 45 minutes and contains approximately  47 – 49 questions.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200">
                <a:solidFill>
                  <a:srgbClr val="222222"/>
                </a:solidFill>
                <a:cs typeface="Times New Roman" panose="02020603050405020304" pitchFamily="18" charset="0"/>
              </a:rPr>
              <a:t>The spelling section of the test requires the children to spell 20  random words.</a:t>
            </a:r>
          </a:p>
          <a:p>
            <a:pPr algn="ctr" eaLnBrk="1" hangingPunct="1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altLang="en-US" sz="1800" b="1" u="sn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ED78A93E-F887-6F4F-149A-47A3BDFD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33375"/>
            <a:ext cx="37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400" b="1" u="sng"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12292" name="Title 1">
            <a:extLst>
              <a:ext uri="{FF2B5EF4-FFF2-40B4-BE49-F238E27FC236}">
                <a16:creationId xmlns:a16="http://schemas.microsoft.com/office/drawing/2014/main" id="{E589D21E-D1D3-99E0-9D41-1FD9278E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11430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Grammar, Punctuation and Spelling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54CA7B-9027-43F8-BD27-55964FC4A08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Grammar, Punctuation and Spelling Test Examples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901B5338-D789-9EDE-F700-C804DD44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20470" r="26756" b="14563"/>
          <a:stretch>
            <a:fillRect/>
          </a:stretch>
        </p:blipFill>
        <p:spPr bwMode="auto">
          <a:xfrm>
            <a:off x="827088" y="1484313"/>
            <a:ext cx="640873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D711D1F1648449F8A5A4E656C6A15" ma:contentTypeVersion="4" ma:contentTypeDescription="Create a new document." ma:contentTypeScope="" ma:versionID="b46eed1612d869d6fc619b9c653b123e">
  <xsd:schema xmlns:xsd="http://www.w3.org/2001/XMLSchema" xmlns:xs="http://www.w3.org/2001/XMLSchema" xmlns:p="http://schemas.microsoft.com/office/2006/metadata/properties" xmlns:ns2="f4c26f8a-3aeb-431e-988e-aef947b488f9" targetNamespace="http://schemas.microsoft.com/office/2006/metadata/properties" ma:root="true" ma:fieldsID="909e151a002c4e4755fc159819a61157" ns2:_="">
    <xsd:import namespace="f4c26f8a-3aeb-431e-988e-aef947b48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26f8a-3aeb-431e-988e-aef947b48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57421C-360E-46D0-A736-994501040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26f8a-3aeb-431e-988e-aef947b488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5F9C65-6C43-492B-B392-A428BE6A65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C942C2-C8FA-4E21-A5FE-FC7FFD0FD179}">
  <ds:schemaRefs>
    <ds:schemaRef ds:uri="http://purl.org/dc/terms/"/>
    <ds:schemaRef ds:uri="f4c26f8a-3aeb-431e-988e-aef947b488f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1222</Words>
  <Application>Microsoft Office PowerPoint</Application>
  <PresentationFormat>On-screen Show (4:3)</PresentationFormat>
  <Paragraphs>119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Grange Park Junior School End of KS2 Assessments (SATs) Meeting</vt:lpstr>
      <vt:lpstr>What are SAT Tests and why do children have to take them?</vt:lpstr>
      <vt:lpstr>What result will my child receive?</vt:lpstr>
      <vt:lpstr>Purpose of Mock Tests</vt:lpstr>
      <vt:lpstr>Purpose of tests</vt:lpstr>
      <vt:lpstr>Mock SATs/SATs</vt:lpstr>
      <vt:lpstr>SATs Timetable 2023</vt:lpstr>
      <vt:lpstr>Grammar, Punctuation and Spelling</vt:lpstr>
      <vt:lpstr>PowerPoint Presentation</vt:lpstr>
      <vt:lpstr>PowerPoint Presentation</vt:lpstr>
      <vt:lpstr>Reading Test</vt:lpstr>
      <vt:lpstr>Reading Test Examples</vt:lpstr>
      <vt:lpstr>PowerPoint Presentation</vt:lpstr>
      <vt:lpstr>PowerPoint Presentation</vt:lpstr>
      <vt:lpstr>Mathematics</vt:lpstr>
      <vt:lpstr>Arithmetic Test</vt:lpstr>
      <vt:lpstr>Arithmetic Test Examples</vt:lpstr>
      <vt:lpstr>Reasoning Tests</vt:lpstr>
      <vt:lpstr>PowerPoint Presentation</vt:lpstr>
      <vt:lpstr>PowerPoint Presentation</vt:lpstr>
      <vt:lpstr>Writing</vt:lpstr>
      <vt:lpstr>English – SATs Level</vt:lpstr>
      <vt:lpstr>How Can You Support Your               Child’s Learning?</vt:lpstr>
      <vt:lpstr>How You Can Support Your               Child’s Learning</vt:lpstr>
      <vt:lpstr>PowerPoint Presentation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Middleton Parish Church School KS2 SAT Meeting</dc:title>
  <dc:creator>Claire</dc:creator>
  <cp:lastModifiedBy>Kajal Patel</cp:lastModifiedBy>
  <cp:revision>82</cp:revision>
  <cp:lastPrinted>2019-04-24T16:40:25Z</cp:lastPrinted>
  <dcterms:created xsi:type="dcterms:W3CDTF">2012-10-14T16:26:55Z</dcterms:created>
  <dcterms:modified xsi:type="dcterms:W3CDTF">2022-09-23T10:48:06Z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0x010100E7AD711D1F1648449F8A5A4E656C6A15</vt:lpwstr>
  </property>
  <property fmtid="{D5CDD505-2E9C-101B-9397-08002B2CF9AE}" pid="3" name="Order">
    <vt:r8>586300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